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7" r:id="rId2"/>
  </p:sldIdLst>
  <p:sldSz cx="20159663" cy="12960350"/>
  <p:notesSz cx="6858000" cy="9144000"/>
  <p:defaultTextStyle>
    <a:defPPr>
      <a:defRPr lang="en-CY"/>
    </a:defPPr>
    <a:lvl1pPr marL="0" algn="l" defTabSz="1589684" rtl="0" eaLnBrk="1" latinLnBrk="0" hangingPunct="1">
      <a:defRPr sz="3129" kern="1200">
        <a:solidFill>
          <a:schemeClr val="tx1"/>
        </a:solidFill>
        <a:latin typeface="+mn-lt"/>
        <a:ea typeface="+mn-ea"/>
        <a:cs typeface="+mn-cs"/>
      </a:defRPr>
    </a:lvl1pPr>
    <a:lvl2pPr marL="794842" algn="l" defTabSz="1589684" rtl="0" eaLnBrk="1" latinLnBrk="0" hangingPunct="1">
      <a:defRPr sz="3129" kern="1200">
        <a:solidFill>
          <a:schemeClr val="tx1"/>
        </a:solidFill>
        <a:latin typeface="+mn-lt"/>
        <a:ea typeface="+mn-ea"/>
        <a:cs typeface="+mn-cs"/>
      </a:defRPr>
    </a:lvl2pPr>
    <a:lvl3pPr marL="1589684" algn="l" defTabSz="1589684" rtl="0" eaLnBrk="1" latinLnBrk="0" hangingPunct="1">
      <a:defRPr sz="3129" kern="1200">
        <a:solidFill>
          <a:schemeClr val="tx1"/>
        </a:solidFill>
        <a:latin typeface="+mn-lt"/>
        <a:ea typeface="+mn-ea"/>
        <a:cs typeface="+mn-cs"/>
      </a:defRPr>
    </a:lvl3pPr>
    <a:lvl4pPr marL="2384527" algn="l" defTabSz="1589684" rtl="0" eaLnBrk="1" latinLnBrk="0" hangingPunct="1">
      <a:defRPr sz="3129" kern="1200">
        <a:solidFill>
          <a:schemeClr val="tx1"/>
        </a:solidFill>
        <a:latin typeface="+mn-lt"/>
        <a:ea typeface="+mn-ea"/>
        <a:cs typeface="+mn-cs"/>
      </a:defRPr>
    </a:lvl4pPr>
    <a:lvl5pPr marL="3179369" algn="l" defTabSz="1589684" rtl="0" eaLnBrk="1" latinLnBrk="0" hangingPunct="1">
      <a:defRPr sz="3129" kern="1200">
        <a:solidFill>
          <a:schemeClr val="tx1"/>
        </a:solidFill>
        <a:latin typeface="+mn-lt"/>
        <a:ea typeface="+mn-ea"/>
        <a:cs typeface="+mn-cs"/>
      </a:defRPr>
    </a:lvl5pPr>
    <a:lvl6pPr marL="3974211" algn="l" defTabSz="1589684" rtl="0" eaLnBrk="1" latinLnBrk="0" hangingPunct="1">
      <a:defRPr sz="3129" kern="1200">
        <a:solidFill>
          <a:schemeClr val="tx1"/>
        </a:solidFill>
        <a:latin typeface="+mn-lt"/>
        <a:ea typeface="+mn-ea"/>
        <a:cs typeface="+mn-cs"/>
      </a:defRPr>
    </a:lvl6pPr>
    <a:lvl7pPr marL="4769053" algn="l" defTabSz="1589684" rtl="0" eaLnBrk="1" latinLnBrk="0" hangingPunct="1">
      <a:defRPr sz="3129" kern="1200">
        <a:solidFill>
          <a:schemeClr val="tx1"/>
        </a:solidFill>
        <a:latin typeface="+mn-lt"/>
        <a:ea typeface="+mn-ea"/>
        <a:cs typeface="+mn-cs"/>
      </a:defRPr>
    </a:lvl7pPr>
    <a:lvl8pPr marL="5563895" algn="l" defTabSz="1589684" rtl="0" eaLnBrk="1" latinLnBrk="0" hangingPunct="1">
      <a:defRPr sz="3129" kern="1200">
        <a:solidFill>
          <a:schemeClr val="tx1"/>
        </a:solidFill>
        <a:latin typeface="+mn-lt"/>
        <a:ea typeface="+mn-ea"/>
        <a:cs typeface="+mn-cs"/>
      </a:defRPr>
    </a:lvl8pPr>
    <a:lvl9pPr marL="6358738" algn="l" defTabSz="1589684" rtl="0" eaLnBrk="1" latinLnBrk="0" hangingPunct="1">
      <a:defRPr sz="3129"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3" d="100"/>
          <a:sy n="63" d="100"/>
        </p:scale>
        <p:origin x="8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6F5-A9D4-C22B-732C-A31A172FB93C}"/>
              </a:ext>
            </a:extLst>
          </p:cNvPr>
          <p:cNvSpPr>
            <a:spLocks noGrp="1"/>
          </p:cNvSpPr>
          <p:nvPr>
            <p:ph type="ctrTitle"/>
          </p:nvPr>
        </p:nvSpPr>
        <p:spPr>
          <a:xfrm>
            <a:off x="2519958" y="2121059"/>
            <a:ext cx="15119747" cy="4175344"/>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E11AFD6E-3459-290F-1147-F0C47ACEEA5B}"/>
              </a:ext>
            </a:extLst>
          </p:cNvPr>
          <p:cNvSpPr>
            <a:spLocks noGrp="1"/>
          </p:cNvSpPr>
          <p:nvPr>
            <p:ph type="subTitle" idx="1"/>
          </p:nvPr>
        </p:nvSpPr>
        <p:spPr>
          <a:xfrm>
            <a:off x="2519958" y="8214598"/>
            <a:ext cx="15119747" cy="2016225"/>
          </a:xfrm>
        </p:spPr>
        <p:txBody>
          <a:bodyPr anchor="t">
            <a:normAutofit/>
          </a:bodyPr>
          <a:lstStyle>
            <a:lvl1pPr marL="0" indent="0" algn="ctr">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54674D3-6FB9-5549-B0F2-FD61E82D1FF1}"/>
              </a:ext>
            </a:extLst>
          </p:cNvPr>
          <p:cNvSpPr>
            <a:spLocks noGrp="1"/>
          </p:cNvSpPr>
          <p:nvPr>
            <p:ph type="dt" sz="half" idx="10"/>
          </p:nvPr>
        </p:nvSpPr>
        <p:spPr/>
        <p:txBody>
          <a:bodyPr/>
          <a:lstStyle/>
          <a:p>
            <a:fld id="{1ECB5883-038C-4696-8E27-1811E470D6D4}" type="datetime1">
              <a:rPr lang="en-US" smtClean="0"/>
              <a:t>5/13/2024</a:t>
            </a:fld>
            <a:endParaRPr lang="en-US"/>
          </a:p>
        </p:txBody>
      </p:sp>
      <p:sp>
        <p:nvSpPr>
          <p:cNvPr id="5" name="Footer Placeholder 4">
            <a:extLst>
              <a:ext uri="{FF2B5EF4-FFF2-40B4-BE49-F238E27FC236}">
                <a16:creationId xmlns:a16="http://schemas.microsoft.com/office/drawing/2014/main" id="{AB239BBC-C979-2C77-493E-CF5498AEB5D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3813B7E-A51C-D9CD-2189-650A9D63BFF9}"/>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06501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90AE-F72C-4C2E-E2D0-7A8D7EEF0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41B46D-142E-8C8E-C4F4-B6B1586A6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D92E3-36AD-2615-0166-6B73C34F10FA}"/>
              </a:ext>
            </a:extLst>
          </p:cNvPr>
          <p:cNvSpPr>
            <a:spLocks noGrp="1"/>
          </p:cNvSpPr>
          <p:nvPr>
            <p:ph type="dt" sz="half" idx="10"/>
          </p:nvPr>
        </p:nvSpPr>
        <p:spPr/>
        <p:txBody>
          <a:bodyPr/>
          <a:lstStyle/>
          <a:p>
            <a:fld id="{61E8A6D4-154B-4E4D-9001-7A6C328D243E}" type="datetime1">
              <a:rPr lang="en-US" smtClean="0"/>
              <a:t>5/13/2024</a:t>
            </a:fld>
            <a:endParaRPr lang="en-US"/>
          </a:p>
        </p:txBody>
      </p:sp>
      <p:sp>
        <p:nvSpPr>
          <p:cNvPr id="5" name="Footer Placeholder 4">
            <a:extLst>
              <a:ext uri="{FF2B5EF4-FFF2-40B4-BE49-F238E27FC236}">
                <a16:creationId xmlns:a16="http://schemas.microsoft.com/office/drawing/2014/main" id="{F10BFB69-319D-2284-2734-217160D396D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A6883B0-C775-5BD2-8EC6-A41D19BCA156}"/>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29828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40463-6D41-8D45-088A-540B0D18838A}"/>
              </a:ext>
            </a:extLst>
          </p:cNvPr>
          <p:cNvSpPr>
            <a:spLocks noGrp="1"/>
          </p:cNvSpPr>
          <p:nvPr>
            <p:ph type="title" orient="vert"/>
          </p:nvPr>
        </p:nvSpPr>
        <p:spPr>
          <a:xfrm>
            <a:off x="14426759" y="1119302"/>
            <a:ext cx="4346927" cy="105540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F2276-7F04-F3F7-E3CE-F81C8DC637DC}"/>
              </a:ext>
            </a:extLst>
          </p:cNvPr>
          <p:cNvSpPr>
            <a:spLocks noGrp="1"/>
          </p:cNvSpPr>
          <p:nvPr>
            <p:ph type="body" orient="vert" idx="1"/>
          </p:nvPr>
        </p:nvSpPr>
        <p:spPr>
          <a:xfrm>
            <a:off x="1385977" y="1119302"/>
            <a:ext cx="12788786" cy="10554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802BF-9E0C-3251-8FAE-81F07DB05344}"/>
              </a:ext>
            </a:extLst>
          </p:cNvPr>
          <p:cNvSpPr>
            <a:spLocks noGrp="1"/>
          </p:cNvSpPr>
          <p:nvPr>
            <p:ph type="dt" sz="half" idx="10"/>
          </p:nvPr>
        </p:nvSpPr>
        <p:spPr/>
        <p:txBody>
          <a:bodyPr/>
          <a:lstStyle/>
          <a:p>
            <a:fld id="{EF880999-9BD6-4929-BDEC-B84E21C16701}" type="datetime1">
              <a:rPr lang="en-US" smtClean="0"/>
              <a:t>5/13/2024</a:t>
            </a:fld>
            <a:endParaRPr lang="en-US"/>
          </a:p>
        </p:txBody>
      </p:sp>
      <p:sp>
        <p:nvSpPr>
          <p:cNvPr id="5" name="Footer Placeholder 4">
            <a:extLst>
              <a:ext uri="{FF2B5EF4-FFF2-40B4-BE49-F238E27FC236}">
                <a16:creationId xmlns:a16="http://schemas.microsoft.com/office/drawing/2014/main" id="{329F1754-5B8F-A9FA-E8B1-06E04CE283D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F01E6A8-5139-ECD4-CC0C-32FFC6741000}"/>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138250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55F0-A6D4-C39B-394F-0B16E9C9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1860F-B260-57CE-E12B-2C9486031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5C9F-D94D-E5D3-B73A-20621FA536D5}"/>
              </a:ext>
            </a:extLst>
          </p:cNvPr>
          <p:cNvSpPr>
            <a:spLocks noGrp="1"/>
          </p:cNvSpPr>
          <p:nvPr>
            <p:ph type="dt" sz="half" idx="10"/>
          </p:nvPr>
        </p:nvSpPr>
        <p:spPr/>
        <p:txBody>
          <a:bodyPr/>
          <a:lstStyle/>
          <a:p>
            <a:fld id="{579F6069-8263-4296-913A-BC2234E8D32B}" type="datetime1">
              <a:rPr lang="en-US" smtClean="0"/>
              <a:t>5/13/2024</a:t>
            </a:fld>
            <a:endParaRPr lang="en-US"/>
          </a:p>
        </p:txBody>
      </p:sp>
      <p:sp>
        <p:nvSpPr>
          <p:cNvPr id="5" name="Footer Placeholder 4">
            <a:extLst>
              <a:ext uri="{FF2B5EF4-FFF2-40B4-BE49-F238E27FC236}">
                <a16:creationId xmlns:a16="http://schemas.microsoft.com/office/drawing/2014/main" id="{E5FAB243-BB42-966A-4708-15C9B11D688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5C3A3BD-2CC5-03D3-4CD6-E31A55BA2D2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85476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8633-AC3B-E617-1C54-84932DDD72E5}"/>
              </a:ext>
            </a:extLst>
          </p:cNvPr>
          <p:cNvSpPr>
            <a:spLocks noGrp="1"/>
          </p:cNvSpPr>
          <p:nvPr>
            <p:ph type="title"/>
          </p:nvPr>
        </p:nvSpPr>
        <p:spPr>
          <a:xfrm>
            <a:off x="2437672" y="2862481"/>
            <a:ext cx="14194050" cy="5931892"/>
          </a:xfrm>
        </p:spPr>
        <p:txBody>
          <a:bodyPr anchor="b">
            <a:normAutofit/>
          </a:bodyPr>
          <a:lstStyle>
            <a:lvl1pPr>
              <a:defRPr sz="3600" cap="all" spc="300" baseline="0"/>
            </a:lvl1pPr>
          </a:lstStyle>
          <a:p>
            <a:r>
              <a:rPr lang="en-US" dirty="0"/>
              <a:t>Click to edit Master title style</a:t>
            </a:r>
          </a:p>
        </p:txBody>
      </p:sp>
      <p:sp>
        <p:nvSpPr>
          <p:cNvPr id="3" name="Text Placeholder 2">
            <a:extLst>
              <a:ext uri="{FF2B5EF4-FFF2-40B4-BE49-F238E27FC236}">
                <a16:creationId xmlns:a16="http://schemas.microsoft.com/office/drawing/2014/main" id="{CF68C242-ECAB-AEC3-7E9B-F9854AF31CD2}"/>
              </a:ext>
            </a:extLst>
          </p:cNvPr>
          <p:cNvSpPr>
            <a:spLocks noGrp="1"/>
          </p:cNvSpPr>
          <p:nvPr>
            <p:ph type="body" idx="1"/>
          </p:nvPr>
        </p:nvSpPr>
        <p:spPr>
          <a:xfrm>
            <a:off x="2437673" y="9380825"/>
            <a:ext cx="14194051" cy="2127487"/>
          </a:xfrm>
        </p:spPr>
        <p:txBody>
          <a:bodyPr>
            <a:normAutofit/>
          </a:bodyPr>
          <a:lstStyle>
            <a:lvl1pPr marL="0" indent="0">
              <a:buNone/>
              <a:defRPr sz="1600" cap="all" spc="300" baseline="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20D9B82-EEF4-2CD7-61FE-BAFB2B96D641}"/>
              </a:ext>
            </a:extLst>
          </p:cNvPr>
          <p:cNvSpPr>
            <a:spLocks noGrp="1"/>
          </p:cNvSpPr>
          <p:nvPr>
            <p:ph type="dt" sz="half" idx="10"/>
          </p:nvPr>
        </p:nvSpPr>
        <p:spPr/>
        <p:txBody>
          <a:bodyPr/>
          <a:lstStyle/>
          <a:p>
            <a:fld id="{BC9F5005-EC25-4FB9-B19B-2437F0B120D2}" type="datetime1">
              <a:rPr lang="en-US" smtClean="0"/>
              <a:t>5/13/2024</a:t>
            </a:fld>
            <a:endParaRPr lang="en-US"/>
          </a:p>
        </p:txBody>
      </p:sp>
      <p:sp>
        <p:nvSpPr>
          <p:cNvPr id="5" name="Footer Placeholder 4">
            <a:extLst>
              <a:ext uri="{FF2B5EF4-FFF2-40B4-BE49-F238E27FC236}">
                <a16:creationId xmlns:a16="http://schemas.microsoft.com/office/drawing/2014/main" id="{59A222B6-F7A8-70A5-B023-FCAD5D7C4BB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E85D758-2E38-8A8D-75BC-667F6A23B95B}"/>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81378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0DFF-11BD-F5F4-35D4-1986ABBD3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D1279-E9A9-702E-144D-61114B788E88}"/>
              </a:ext>
            </a:extLst>
          </p:cNvPr>
          <p:cNvSpPr>
            <a:spLocks noGrp="1"/>
          </p:cNvSpPr>
          <p:nvPr>
            <p:ph sz="half" idx="1"/>
          </p:nvPr>
        </p:nvSpPr>
        <p:spPr>
          <a:xfrm>
            <a:off x="1451496" y="4080442"/>
            <a:ext cx="8230297" cy="7592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4E624-7A76-56EC-FA0D-E2AA8EF9B951}"/>
              </a:ext>
            </a:extLst>
          </p:cNvPr>
          <p:cNvSpPr>
            <a:spLocks noGrp="1"/>
          </p:cNvSpPr>
          <p:nvPr>
            <p:ph sz="half" idx="2"/>
          </p:nvPr>
        </p:nvSpPr>
        <p:spPr>
          <a:xfrm>
            <a:off x="10464094" y="4080442"/>
            <a:ext cx="8244074" cy="7592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D7DF5-30AD-AE47-D516-5CEE82770734}"/>
              </a:ext>
            </a:extLst>
          </p:cNvPr>
          <p:cNvSpPr>
            <a:spLocks noGrp="1"/>
          </p:cNvSpPr>
          <p:nvPr>
            <p:ph type="dt" sz="half" idx="10"/>
          </p:nvPr>
        </p:nvSpPr>
        <p:spPr/>
        <p:txBody>
          <a:bodyPr/>
          <a:lstStyle/>
          <a:p>
            <a:fld id="{0B283B5C-2325-42FF-AF91-C1451D9D66CC}" type="datetime1">
              <a:rPr lang="en-US" smtClean="0"/>
              <a:t>5/13/2024</a:t>
            </a:fld>
            <a:endParaRPr lang="en-US"/>
          </a:p>
        </p:txBody>
      </p:sp>
      <p:sp>
        <p:nvSpPr>
          <p:cNvPr id="6" name="Footer Placeholder 5">
            <a:extLst>
              <a:ext uri="{FF2B5EF4-FFF2-40B4-BE49-F238E27FC236}">
                <a16:creationId xmlns:a16="http://schemas.microsoft.com/office/drawing/2014/main" id="{8B05C503-B649-B083-6341-F6E376AF8C7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E53EA35-CF5A-DB36-8B14-5C184B6F14D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85248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A3D8-FDD9-329B-BCC6-BBF47F01BEE2}"/>
              </a:ext>
            </a:extLst>
          </p:cNvPr>
          <p:cNvSpPr>
            <a:spLocks noGrp="1"/>
          </p:cNvSpPr>
          <p:nvPr>
            <p:ph type="title"/>
          </p:nvPr>
        </p:nvSpPr>
        <p:spPr>
          <a:xfrm>
            <a:off x="1457324" y="1138936"/>
            <a:ext cx="17245016" cy="145313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2EEF7DC-0699-CB3C-A7CB-39035D89A4A5}"/>
              </a:ext>
            </a:extLst>
          </p:cNvPr>
          <p:cNvSpPr>
            <a:spLocks noGrp="1"/>
          </p:cNvSpPr>
          <p:nvPr>
            <p:ph type="body" idx="1"/>
          </p:nvPr>
        </p:nvSpPr>
        <p:spPr>
          <a:xfrm>
            <a:off x="1457324" y="3205740"/>
            <a:ext cx="8207288" cy="1224033"/>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252EB40-99E1-CCA4-BAFA-F51AA56CF295}"/>
              </a:ext>
            </a:extLst>
          </p:cNvPr>
          <p:cNvSpPr>
            <a:spLocks noGrp="1"/>
          </p:cNvSpPr>
          <p:nvPr>
            <p:ph sz="half" idx="2"/>
          </p:nvPr>
        </p:nvSpPr>
        <p:spPr>
          <a:xfrm>
            <a:off x="1457324" y="4429773"/>
            <a:ext cx="8207288" cy="7244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979BC-6B50-751D-D569-F360938B05C8}"/>
              </a:ext>
            </a:extLst>
          </p:cNvPr>
          <p:cNvSpPr>
            <a:spLocks noGrp="1"/>
          </p:cNvSpPr>
          <p:nvPr>
            <p:ph type="body" sz="quarter" idx="3"/>
          </p:nvPr>
        </p:nvSpPr>
        <p:spPr>
          <a:xfrm>
            <a:off x="10454632" y="3205740"/>
            <a:ext cx="8247706" cy="1224033"/>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3A26F-230E-2D25-6BDC-6ECA00FAEFD5}"/>
              </a:ext>
            </a:extLst>
          </p:cNvPr>
          <p:cNvSpPr>
            <a:spLocks noGrp="1"/>
          </p:cNvSpPr>
          <p:nvPr>
            <p:ph sz="quarter" idx="4"/>
          </p:nvPr>
        </p:nvSpPr>
        <p:spPr>
          <a:xfrm>
            <a:off x="10454632" y="4429773"/>
            <a:ext cx="8247706" cy="72443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8182A01-DE7C-3BA4-96FF-CDEF2F608FCA}"/>
              </a:ext>
            </a:extLst>
          </p:cNvPr>
          <p:cNvSpPr>
            <a:spLocks noGrp="1"/>
          </p:cNvSpPr>
          <p:nvPr>
            <p:ph type="dt" sz="half" idx="10"/>
          </p:nvPr>
        </p:nvSpPr>
        <p:spPr/>
        <p:txBody>
          <a:bodyPr/>
          <a:lstStyle/>
          <a:p>
            <a:fld id="{0F88DB08-3B01-46DD-99F2-F6F6334EA669}" type="datetime1">
              <a:rPr lang="en-US" smtClean="0"/>
              <a:t>5/13/2024</a:t>
            </a:fld>
            <a:endParaRPr lang="en-US"/>
          </a:p>
        </p:txBody>
      </p:sp>
      <p:sp>
        <p:nvSpPr>
          <p:cNvPr id="8" name="Footer Placeholder 7">
            <a:extLst>
              <a:ext uri="{FF2B5EF4-FFF2-40B4-BE49-F238E27FC236}">
                <a16:creationId xmlns:a16="http://schemas.microsoft.com/office/drawing/2014/main" id="{6FCAA828-0166-8ECD-BCE8-654BEFDD71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690C0D2-459A-04AA-FD90-7687D2FE8A9D}"/>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92891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549F-FA71-857F-E02E-3CB63CE68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69611-F911-D3D4-B613-ACCDA56C45D2}"/>
              </a:ext>
            </a:extLst>
          </p:cNvPr>
          <p:cNvSpPr>
            <a:spLocks noGrp="1"/>
          </p:cNvSpPr>
          <p:nvPr>
            <p:ph type="dt" sz="half" idx="10"/>
          </p:nvPr>
        </p:nvSpPr>
        <p:spPr/>
        <p:txBody>
          <a:bodyPr/>
          <a:lstStyle/>
          <a:p>
            <a:fld id="{5892AC11-ACC3-4129-BBD7-C580BF1A4EE7}" type="datetime1">
              <a:rPr lang="en-US" smtClean="0"/>
              <a:t>5/13/2024</a:t>
            </a:fld>
            <a:endParaRPr lang="en-US"/>
          </a:p>
        </p:txBody>
      </p:sp>
      <p:sp>
        <p:nvSpPr>
          <p:cNvPr id="4" name="Footer Placeholder 3">
            <a:extLst>
              <a:ext uri="{FF2B5EF4-FFF2-40B4-BE49-F238E27FC236}">
                <a16:creationId xmlns:a16="http://schemas.microsoft.com/office/drawing/2014/main" id="{F6EA1961-0B6B-8FEB-F2CB-C42E90EF2DF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42AA80E-3139-9F1B-9C3E-2A76628CF4F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34776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54789-9F96-511A-0FB6-24F6A8418C72}"/>
              </a:ext>
            </a:extLst>
          </p:cNvPr>
          <p:cNvSpPr>
            <a:spLocks noGrp="1"/>
          </p:cNvSpPr>
          <p:nvPr>
            <p:ph type="dt" sz="half" idx="10"/>
          </p:nvPr>
        </p:nvSpPr>
        <p:spPr/>
        <p:txBody>
          <a:bodyPr/>
          <a:lstStyle/>
          <a:p>
            <a:fld id="{6D80F7F3-E406-44E2-93AF-674B3F1A2E51}" type="datetime1">
              <a:rPr lang="en-US" smtClean="0"/>
              <a:t>5/13/2024</a:t>
            </a:fld>
            <a:endParaRPr lang="en-US"/>
          </a:p>
        </p:txBody>
      </p:sp>
      <p:sp>
        <p:nvSpPr>
          <p:cNvPr id="3" name="Footer Placeholder 2">
            <a:extLst>
              <a:ext uri="{FF2B5EF4-FFF2-40B4-BE49-F238E27FC236}">
                <a16:creationId xmlns:a16="http://schemas.microsoft.com/office/drawing/2014/main" id="{8B780399-ADEF-8F74-9F59-6AD804C9393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73750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3917-2BF6-1CE2-F34B-49F0D09A1B91}"/>
              </a:ext>
            </a:extLst>
          </p:cNvPr>
          <p:cNvSpPr>
            <a:spLocks noGrp="1"/>
          </p:cNvSpPr>
          <p:nvPr>
            <p:ph type="title"/>
          </p:nvPr>
        </p:nvSpPr>
        <p:spPr>
          <a:xfrm>
            <a:off x="1388603" y="1526721"/>
            <a:ext cx="6019976" cy="3897921"/>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40815B8F-A9F3-8583-FFF1-175021F17AF0}"/>
              </a:ext>
            </a:extLst>
          </p:cNvPr>
          <p:cNvSpPr>
            <a:spLocks noGrp="1"/>
          </p:cNvSpPr>
          <p:nvPr>
            <p:ph idx="1"/>
          </p:nvPr>
        </p:nvSpPr>
        <p:spPr>
          <a:xfrm>
            <a:off x="8983383" y="1526720"/>
            <a:ext cx="9792928" cy="954958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5D90AFF-A949-CE9E-6B94-C1B619612915}"/>
              </a:ext>
            </a:extLst>
          </p:cNvPr>
          <p:cNvSpPr>
            <a:spLocks noGrp="1"/>
          </p:cNvSpPr>
          <p:nvPr>
            <p:ph type="body" sz="half" idx="2"/>
          </p:nvPr>
        </p:nvSpPr>
        <p:spPr>
          <a:xfrm>
            <a:off x="1388603" y="5670677"/>
            <a:ext cx="6019976" cy="5420624"/>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5267E-088F-FB9A-9469-551890F29F01}"/>
              </a:ext>
            </a:extLst>
          </p:cNvPr>
          <p:cNvSpPr>
            <a:spLocks noGrp="1"/>
          </p:cNvSpPr>
          <p:nvPr>
            <p:ph type="dt" sz="half" idx="10"/>
          </p:nvPr>
        </p:nvSpPr>
        <p:spPr/>
        <p:txBody>
          <a:bodyPr/>
          <a:lstStyle/>
          <a:p>
            <a:fld id="{2FB1DD93-7C9D-4E53-81F0-DDE57FEA7EDB}" type="datetime1">
              <a:rPr lang="en-US" smtClean="0"/>
              <a:t>5/13/2024</a:t>
            </a:fld>
            <a:endParaRPr lang="en-US"/>
          </a:p>
        </p:txBody>
      </p:sp>
      <p:sp>
        <p:nvSpPr>
          <p:cNvPr id="6" name="Footer Placeholder 5">
            <a:extLst>
              <a:ext uri="{FF2B5EF4-FFF2-40B4-BE49-F238E27FC236}">
                <a16:creationId xmlns:a16="http://schemas.microsoft.com/office/drawing/2014/main" id="{38EA3FFC-B3A6-C0B6-5DAE-70BE0D6FBD6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08D35F-BC2E-8D14-060F-449CBAF7C0D2}"/>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25750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9ED-ED97-A3CE-5569-77B45F41450A}"/>
              </a:ext>
            </a:extLst>
          </p:cNvPr>
          <p:cNvSpPr>
            <a:spLocks noGrp="1"/>
          </p:cNvSpPr>
          <p:nvPr>
            <p:ph type="title"/>
          </p:nvPr>
        </p:nvSpPr>
        <p:spPr>
          <a:xfrm>
            <a:off x="1388603" y="1551314"/>
            <a:ext cx="6017659" cy="3897923"/>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0683BB3A-9E24-DE4C-9619-1502F1B6F389}"/>
              </a:ext>
            </a:extLst>
          </p:cNvPr>
          <p:cNvSpPr>
            <a:spLocks noGrp="1"/>
          </p:cNvSpPr>
          <p:nvPr>
            <p:ph type="pic" idx="1"/>
          </p:nvPr>
        </p:nvSpPr>
        <p:spPr>
          <a:xfrm>
            <a:off x="8676672" y="1737864"/>
            <a:ext cx="10099639" cy="94748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4CE1F-29E0-88BB-8489-E58236B8B17B}"/>
              </a:ext>
            </a:extLst>
          </p:cNvPr>
          <p:cNvSpPr>
            <a:spLocks noGrp="1"/>
          </p:cNvSpPr>
          <p:nvPr>
            <p:ph type="body" sz="half" idx="2"/>
          </p:nvPr>
        </p:nvSpPr>
        <p:spPr>
          <a:xfrm>
            <a:off x="1388603" y="5670677"/>
            <a:ext cx="6025228" cy="5420624"/>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24B7212-6816-FFD1-50B2-58844AD38E26}"/>
              </a:ext>
            </a:extLst>
          </p:cNvPr>
          <p:cNvSpPr>
            <a:spLocks noGrp="1"/>
          </p:cNvSpPr>
          <p:nvPr>
            <p:ph type="dt" sz="half" idx="10"/>
          </p:nvPr>
        </p:nvSpPr>
        <p:spPr/>
        <p:txBody>
          <a:bodyPr/>
          <a:lstStyle/>
          <a:p>
            <a:fld id="{3DF7BC28-59DE-4F83-B4A1-497203279FAD}" type="datetime1">
              <a:rPr lang="en-US" smtClean="0"/>
              <a:t>5/13/2024</a:t>
            </a:fld>
            <a:endParaRPr lang="en-US"/>
          </a:p>
        </p:txBody>
      </p:sp>
      <p:sp>
        <p:nvSpPr>
          <p:cNvPr id="6" name="Footer Placeholder 5">
            <a:extLst>
              <a:ext uri="{FF2B5EF4-FFF2-40B4-BE49-F238E27FC236}">
                <a16:creationId xmlns:a16="http://schemas.microsoft.com/office/drawing/2014/main" id="{A2417744-5A24-B7B7-5FD6-E98E60832F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4CDA4D1-A71D-A7A6-3D0C-294E5D280BE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26662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58A62-FE72-978B-BE71-05908D82E1A4}"/>
              </a:ext>
            </a:extLst>
          </p:cNvPr>
          <p:cNvSpPr/>
          <p:nvPr/>
        </p:nvSpPr>
        <p:spPr>
          <a:xfrm>
            <a:off x="0" y="1"/>
            <a:ext cx="20159663" cy="12964434"/>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129" dirty="0"/>
          </a:p>
        </p:txBody>
      </p:sp>
      <p:sp>
        <p:nvSpPr>
          <p:cNvPr id="2" name="Title Placeholder 1">
            <a:extLst>
              <a:ext uri="{FF2B5EF4-FFF2-40B4-BE49-F238E27FC236}">
                <a16:creationId xmlns:a16="http://schemas.microsoft.com/office/drawing/2014/main" id="{5BFA14B7-4740-5D9F-6489-BAD00C3E0D68}"/>
              </a:ext>
            </a:extLst>
          </p:cNvPr>
          <p:cNvSpPr>
            <a:spLocks noGrp="1"/>
          </p:cNvSpPr>
          <p:nvPr>
            <p:ph type="title"/>
          </p:nvPr>
        </p:nvSpPr>
        <p:spPr>
          <a:xfrm>
            <a:off x="1440391" y="1111674"/>
            <a:ext cx="17278882" cy="239236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90487F-803F-C5AF-BD93-39C0FC738963}"/>
              </a:ext>
            </a:extLst>
          </p:cNvPr>
          <p:cNvSpPr>
            <a:spLocks noGrp="1"/>
          </p:cNvSpPr>
          <p:nvPr>
            <p:ph type="body" idx="1"/>
          </p:nvPr>
        </p:nvSpPr>
        <p:spPr>
          <a:xfrm>
            <a:off x="1451496" y="4078191"/>
            <a:ext cx="17266751" cy="73774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86FCEF-4EDF-C2EF-7D81-FEFF7042F350}"/>
              </a:ext>
            </a:extLst>
          </p:cNvPr>
          <p:cNvSpPr>
            <a:spLocks noGrp="1"/>
          </p:cNvSpPr>
          <p:nvPr>
            <p:ph type="dt" sz="half" idx="2"/>
          </p:nvPr>
        </p:nvSpPr>
        <p:spPr>
          <a:xfrm>
            <a:off x="1451496" y="12012325"/>
            <a:ext cx="4535924" cy="690019"/>
          </a:xfrm>
          <a:prstGeom prst="rect">
            <a:avLst/>
          </a:prstGeom>
        </p:spPr>
        <p:txBody>
          <a:bodyPr vert="horz" lIns="91440" tIns="45720" rIns="91440" bIns="45720" rtlCol="0" anchor="ctr"/>
          <a:lstStyle>
            <a:lvl1pPr algn="l">
              <a:defRPr sz="800" cap="all" spc="300" baseline="0">
                <a:solidFill>
                  <a:schemeClr val="tx2"/>
                </a:solidFill>
              </a:defRPr>
            </a:lvl1pPr>
          </a:lstStyle>
          <a:p>
            <a:fld id="{0BDC4764-F656-4735-9820-9886F8DF1D6A}" type="datetime1">
              <a:rPr lang="en-US" smtClean="0"/>
              <a:t>5/13/2024</a:t>
            </a:fld>
            <a:endParaRPr lang="en-US" dirty="0"/>
          </a:p>
        </p:txBody>
      </p:sp>
      <p:sp>
        <p:nvSpPr>
          <p:cNvPr id="5" name="Footer Placeholder 4">
            <a:extLst>
              <a:ext uri="{FF2B5EF4-FFF2-40B4-BE49-F238E27FC236}">
                <a16:creationId xmlns:a16="http://schemas.microsoft.com/office/drawing/2014/main" id="{9A4663BC-4D46-C74D-DDF2-9D25B4D96F9B}"/>
              </a:ext>
            </a:extLst>
          </p:cNvPr>
          <p:cNvSpPr>
            <a:spLocks noGrp="1"/>
          </p:cNvSpPr>
          <p:nvPr>
            <p:ph type="ftr" sz="quarter" idx="3"/>
          </p:nvPr>
        </p:nvSpPr>
        <p:spPr>
          <a:xfrm>
            <a:off x="11793403" y="12012325"/>
            <a:ext cx="7106281" cy="690019"/>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B71B4EAE-CB5C-D14B-77EF-7B155FA68353}"/>
              </a:ext>
            </a:extLst>
          </p:cNvPr>
          <p:cNvSpPr>
            <a:spLocks noGrp="1"/>
          </p:cNvSpPr>
          <p:nvPr>
            <p:ph type="sldNum" sz="quarter" idx="4"/>
          </p:nvPr>
        </p:nvSpPr>
        <p:spPr>
          <a:xfrm>
            <a:off x="18899683" y="12012325"/>
            <a:ext cx="861824" cy="690019"/>
          </a:xfrm>
          <a:prstGeom prst="rect">
            <a:avLst/>
          </a:prstGeom>
        </p:spPr>
        <p:txBody>
          <a:bodyPr vert="horz" lIns="91440" tIns="45720" rIns="91440" bIns="45720" rtlCol="0" anchor="ctr"/>
          <a:lstStyle>
            <a:lvl1pPr algn="r">
              <a:defRPr sz="1400">
                <a:solidFill>
                  <a:schemeClr val="tx2"/>
                </a:solidFill>
                <a:latin typeface="+mj-lt"/>
              </a:defRPr>
            </a:lvl1pPr>
          </a:lstStyle>
          <a:p>
            <a:fld id="{C68AC1EC-23E2-4F0E-A5A4-674EC8DB954E}" type="slidenum">
              <a:rPr lang="en-US" smtClean="0"/>
              <a:pPr/>
              <a:t>‹#›</a:t>
            </a:fld>
            <a:endParaRPr lang="en-US"/>
          </a:p>
        </p:txBody>
      </p:sp>
    </p:spTree>
    <p:extLst>
      <p:ext uri="{BB962C8B-B14F-4D97-AF65-F5344CB8AC3E}">
        <p14:creationId xmlns:p14="http://schemas.microsoft.com/office/powerpoint/2010/main" val="27712575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hdr="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63B0EC-9BC2-E6E7-FB6A-FC687C7ED861}"/>
              </a:ext>
            </a:extLst>
          </p:cNvPr>
          <p:cNvSpPr>
            <a:spLocks noGrp="1"/>
          </p:cNvSpPr>
          <p:nvPr>
            <p:ph type="title"/>
          </p:nvPr>
        </p:nvSpPr>
        <p:spPr>
          <a:xfrm>
            <a:off x="4884319" y="257675"/>
            <a:ext cx="7289272" cy="690019"/>
          </a:xfrm>
        </p:spPr>
        <p:txBody>
          <a:bodyPr>
            <a:noAutofit/>
          </a:bodyPr>
          <a:lstStyle/>
          <a:p>
            <a:pPr algn="ctr"/>
            <a:r>
              <a:rPr lang="en-US" sz="4000" b="1" dirty="0">
                <a:latin typeface="Agency FB" panose="020B0503020202020204" pitchFamily="34" charset="0"/>
              </a:rPr>
              <a:t>Wireless Networks</a:t>
            </a:r>
          </a:p>
        </p:txBody>
      </p:sp>
      <p:sp>
        <p:nvSpPr>
          <p:cNvPr id="6" name="Slide Number Placeholder 5">
            <a:extLst>
              <a:ext uri="{FF2B5EF4-FFF2-40B4-BE49-F238E27FC236}">
                <a16:creationId xmlns:a16="http://schemas.microsoft.com/office/drawing/2014/main" id="{4B5307C8-8901-D11F-151B-B60B1CFC82F3}"/>
              </a:ext>
            </a:extLst>
          </p:cNvPr>
          <p:cNvSpPr>
            <a:spLocks noGrp="1"/>
          </p:cNvSpPr>
          <p:nvPr>
            <p:ph type="sldNum" sz="quarter" idx="12"/>
          </p:nvPr>
        </p:nvSpPr>
        <p:spPr>
          <a:xfrm>
            <a:off x="18899683" y="12012325"/>
            <a:ext cx="861824" cy="690019"/>
          </a:xfrm>
        </p:spPr>
        <p:txBody>
          <a:bodyPr anchor="ctr">
            <a:normAutofit/>
          </a:bodyPr>
          <a:lstStyle/>
          <a:p>
            <a:pPr>
              <a:spcAft>
                <a:spcPts val="600"/>
              </a:spcAft>
            </a:pPr>
            <a:fld id="{C68AC1EC-23E2-4F0E-A5A4-674EC8DB954E}" type="slidenum">
              <a:rPr lang="en-US" smtClean="0"/>
              <a:pPr>
                <a:spcAft>
                  <a:spcPts val="600"/>
                </a:spcAft>
              </a:pPr>
              <a:t>1</a:t>
            </a:fld>
            <a:endParaRPr lang="en-US"/>
          </a:p>
        </p:txBody>
      </p:sp>
      <p:sp>
        <p:nvSpPr>
          <p:cNvPr id="7" name="TextBox 6">
            <a:extLst>
              <a:ext uri="{FF2B5EF4-FFF2-40B4-BE49-F238E27FC236}">
                <a16:creationId xmlns:a16="http://schemas.microsoft.com/office/drawing/2014/main" id="{AEBE97BF-66F9-833D-126D-E68A73266AEB}"/>
              </a:ext>
            </a:extLst>
          </p:cNvPr>
          <p:cNvSpPr txBox="1"/>
          <p:nvPr/>
        </p:nvSpPr>
        <p:spPr>
          <a:xfrm>
            <a:off x="12173591" y="315748"/>
            <a:ext cx="7587916" cy="573875"/>
          </a:xfrm>
          <a:prstGeom prst="rect">
            <a:avLst/>
          </a:prstGeom>
          <a:noFill/>
        </p:spPr>
        <p:txBody>
          <a:bodyPr wrap="square" rtlCol="0">
            <a:spAutoFit/>
          </a:bodyPr>
          <a:lstStyle/>
          <a:p>
            <a:r>
              <a:rPr lang="en-US" dirty="0"/>
              <a:t>Dimitrios  Chrisovalantis  Zoumpakis</a:t>
            </a:r>
            <a:endParaRPr lang="en-CY" dirty="0"/>
          </a:p>
        </p:txBody>
      </p:sp>
      <p:sp>
        <p:nvSpPr>
          <p:cNvPr id="8" name="TextBox 7">
            <a:extLst>
              <a:ext uri="{FF2B5EF4-FFF2-40B4-BE49-F238E27FC236}">
                <a16:creationId xmlns:a16="http://schemas.microsoft.com/office/drawing/2014/main" id="{E8220CE7-B2CD-BB36-D6A2-FD2197A24218}"/>
              </a:ext>
            </a:extLst>
          </p:cNvPr>
          <p:cNvSpPr txBox="1"/>
          <p:nvPr/>
        </p:nvSpPr>
        <p:spPr>
          <a:xfrm>
            <a:off x="161444" y="1190778"/>
            <a:ext cx="5554283" cy="3517630"/>
          </a:xfrm>
          <a:prstGeom prst="rect">
            <a:avLst/>
          </a:prstGeom>
          <a:noFill/>
        </p:spPr>
        <p:txBody>
          <a:bodyPr wrap="square" rtlCol="0">
            <a:spAutoFit/>
          </a:bodyPr>
          <a:lstStyle/>
          <a:p>
            <a:r>
              <a:rPr lang="en-US" sz="2800" b="1" u="sng" dirty="0"/>
              <a:t>Abstract</a:t>
            </a:r>
            <a:endParaRPr lang="en-US" b="1" u="sng" dirty="0"/>
          </a:p>
          <a:p>
            <a:r>
              <a:rPr lang="en-GB" sz="2000" dirty="0"/>
              <a:t>This poster briefly explores wireless networks from their inception to modern 5G technology. It discusses their role in computer engineering, including key industry players and research trends such as cybersecurity and energy efficiency. Practical applications and job prospects are also highlighted, along with fascinating facts about wireless networks' historical significance.</a:t>
            </a:r>
            <a:endParaRPr lang="en-US" sz="2800" dirty="0"/>
          </a:p>
          <a:p>
            <a:endParaRPr lang="en-CY" dirty="0"/>
          </a:p>
        </p:txBody>
      </p:sp>
      <p:sp>
        <p:nvSpPr>
          <p:cNvPr id="9" name="TextBox 8">
            <a:extLst>
              <a:ext uri="{FF2B5EF4-FFF2-40B4-BE49-F238E27FC236}">
                <a16:creationId xmlns:a16="http://schemas.microsoft.com/office/drawing/2014/main" id="{E08DD975-7DC5-4D5D-1593-B23477AA9AF4}"/>
              </a:ext>
            </a:extLst>
          </p:cNvPr>
          <p:cNvSpPr txBox="1"/>
          <p:nvPr/>
        </p:nvSpPr>
        <p:spPr>
          <a:xfrm>
            <a:off x="161444" y="7144011"/>
            <a:ext cx="4092411" cy="8463855"/>
          </a:xfrm>
          <a:prstGeom prst="rect">
            <a:avLst/>
          </a:prstGeom>
          <a:noFill/>
        </p:spPr>
        <p:txBody>
          <a:bodyPr wrap="square" rtlCol="0">
            <a:spAutoFit/>
          </a:bodyPr>
          <a:lstStyle/>
          <a:p>
            <a:r>
              <a:rPr lang="en-US" sz="2800" b="1" u="sng" dirty="0"/>
              <a:t>Introduction </a:t>
            </a:r>
          </a:p>
          <a:p>
            <a:r>
              <a:rPr lang="en-GB" sz="2000" dirty="0"/>
              <a:t>A wireless network operates through wireless data connections between network nodes, relying on radio frequency (RF) technology to establish communication. Two basic modes are infrastructure mode, requiring physical support like routers or towers, and Ad-hoc mode, where devices communicate directly without a central access point. In Ad-hoc networks, devices determine the best path for data transmission. For instance, a group of friends using walkie-talkies in a park illustrates Ad-hoc communication, eliminating the need for a central relay station.</a:t>
            </a:r>
          </a:p>
          <a:p>
            <a:endParaRPr lang="en-GB" sz="2000" dirty="0"/>
          </a:p>
          <a:p>
            <a:endParaRPr lang="en-GB" sz="2000" dirty="0"/>
          </a:p>
          <a:p>
            <a:endParaRPr lang="en-GB" sz="2000" dirty="0"/>
          </a:p>
          <a:p>
            <a:endParaRPr lang="en-GB" sz="2000" dirty="0"/>
          </a:p>
          <a:p>
            <a:endParaRPr lang="en-GB" sz="2000" dirty="0"/>
          </a:p>
          <a:p>
            <a:endParaRPr lang="en-GB" sz="2000" dirty="0"/>
          </a:p>
          <a:p>
            <a:endParaRPr lang="en-US" sz="2000" dirty="0"/>
          </a:p>
          <a:p>
            <a:endParaRPr lang="en-US" sz="2800" b="1" u="sng" dirty="0"/>
          </a:p>
          <a:p>
            <a:endParaRPr lang="en-CY" sz="2800" b="1" u="sng" dirty="0"/>
          </a:p>
        </p:txBody>
      </p:sp>
      <p:sp>
        <p:nvSpPr>
          <p:cNvPr id="19" name="TextBox 18">
            <a:extLst>
              <a:ext uri="{FF2B5EF4-FFF2-40B4-BE49-F238E27FC236}">
                <a16:creationId xmlns:a16="http://schemas.microsoft.com/office/drawing/2014/main" id="{E04E268B-D28D-476B-410D-F6580066344B}"/>
              </a:ext>
            </a:extLst>
          </p:cNvPr>
          <p:cNvSpPr txBox="1"/>
          <p:nvPr/>
        </p:nvSpPr>
        <p:spPr>
          <a:xfrm>
            <a:off x="161444" y="4206669"/>
            <a:ext cx="7924800" cy="5874685"/>
          </a:xfrm>
          <a:prstGeom prst="rect">
            <a:avLst/>
          </a:prstGeom>
          <a:noFill/>
        </p:spPr>
        <p:txBody>
          <a:bodyPr wrap="square" rtlCol="0">
            <a:spAutoFit/>
          </a:bodyPr>
          <a:lstStyle/>
          <a:p>
            <a:r>
              <a:rPr lang="en-US" sz="2800" b="1" u="sng" dirty="0"/>
              <a:t>Background</a:t>
            </a:r>
          </a:p>
          <a:p>
            <a:r>
              <a:rPr lang="en-GB" sz="2000" dirty="0"/>
              <a:t>A network typically consists of interconnected computers using the same protocol to communicate. </a:t>
            </a:r>
          </a:p>
          <a:p>
            <a:r>
              <a:rPr lang="en-GB" sz="2000" dirty="0"/>
              <a:t>- LAN (Local Area Network) is a common type, connecting computers over short distances for data sharing.</a:t>
            </a:r>
          </a:p>
          <a:p>
            <a:r>
              <a:rPr lang="en-GB" sz="2000" dirty="0"/>
              <a:t>- Understanding terms like IP address (unique numbers assigned to devices for communication) and node (connection points in a network) is essential.</a:t>
            </a:r>
          </a:p>
          <a:p>
            <a:r>
              <a:rPr lang="en-GB" sz="2000" dirty="0"/>
              <a:t>- These concepts establish the groundwork for wireless networks.</a:t>
            </a:r>
            <a:endParaRPr lang="en-GB" b="1" u="sng" dirty="0"/>
          </a:p>
          <a:p>
            <a:endParaRPr lang="en-GB" b="1" u="sng" dirty="0"/>
          </a:p>
          <a:p>
            <a:endParaRPr lang="en-GB" b="1" u="sng" dirty="0"/>
          </a:p>
          <a:p>
            <a:endParaRPr lang="en-GB" b="1" u="sng" dirty="0"/>
          </a:p>
          <a:p>
            <a:endParaRPr lang="en-GB" b="1" u="sng" dirty="0"/>
          </a:p>
          <a:p>
            <a:endParaRPr lang="en-GB" b="1" u="sng" dirty="0"/>
          </a:p>
          <a:p>
            <a:endParaRPr lang="en-CY" b="1" u="sng" dirty="0"/>
          </a:p>
        </p:txBody>
      </p:sp>
      <p:pic>
        <p:nvPicPr>
          <p:cNvPr id="23" name="Picture 22" descr="A diagram of a cell phone and a cell phone&#10;&#10;Description automatically generated">
            <a:extLst>
              <a:ext uri="{FF2B5EF4-FFF2-40B4-BE49-F238E27FC236}">
                <a16:creationId xmlns:a16="http://schemas.microsoft.com/office/drawing/2014/main" id="{A730CF05-1160-27EB-B589-113E19308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052" y="1514953"/>
            <a:ext cx="5078359" cy="2575627"/>
          </a:xfrm>
          <a:prstGeom prst="rect">
            <a:avLst/>
          </a:prstGeom>
        </p:spPr>
      </p:pic>
      <p:sp>
        <p:nvSpPr>
          <p:cNvPr id="24" name="TextBox 23">
            <a:extLst>
              <a:ext uri="{FF2B5EF4-FFF2-40B4-BE49-F238E27FC236}">
                <a16:creationId xmlns:a16="http://schemas.microsoft.com/office/drawing/2014/main" id="{41D9F4FA-C298-C74B-11B5-DD93329129EA}"/>
              </a:ext>
            </a:extLst>
          </p:cNvPr>
          <p:cNvSpPr txBox="1"/>
          <p:nvPr/>
        </p:nvSpPr>
        <p:spPr>
          <a:xfrm>
            <a:off x="8180446" y="4260662"/>
            <a:ext cx="5554283" cy="5324535"/>
          </a:xfrm>
          <a:prstGeom prst="rect">
            <a:avLst/>
          </a:prstGeom>
          <a:noFill/>
        </p:spPr>
        <p:txBody>
          <a:bodyPr wrap="square" rtlCol="0">
            <a:spAutoFit/>
          </a:bodyPr>
          <a:lstStyle/>
          <a:p>
            <a:r>
              <a:rPr lang="en-US" sz="2800" b="1" u="sng" dirty="0"/>
              <a:t>WN &amp; Computer Engineering</a:t>
            </a:r>
          </a:p>
          <a:p>
            <a:r>
              <a:rPr lang="en-GB" sz="2000" dirty="0"/>
              <a:t>- Computer engineering plays a vital role in developing wireless networks, including creating devices like routers and switches.</a:t>
            </a:r>
          </a:p>
          <a:p>
            <a:r>
              <a:rPr lang="en-GB" sz="2000" dirty="0"/>
              <a:t>- It also involves establishing key protocols and standards such as </a:t>
            </a:r>
            <a:r>
              <a:rPr lang="en-GB" sz="2000" dirty="0" err="1"/>
              <a:t>WiFi</a:t>
            </a:r>
            <a:r>
              <a:rPr lang="en-GB" sz="2000" dirty="0"/>
              <a:t>, Bluetooth, and 5G.</a:t>
            </a:r>
          </a:p>
          <a:p>
            <a:r>
              <a:rPr lang="en-GB" sz="2000" dirty="0"/>
              <a:t>- Leading industry players like CISCO, Qualcomm, Intel, and Broadcom drive innovation in wireless technology.</a:t>
            </a:r>
          </a:p>
          <a:p>
            <a:r>
              <a:rPr lang="en-GB" sz="2000" dirty="0"/>
              <a:t>- Their contributions are instrumental in advancing wireless networks.</a:t>
            </a:r>
            <a:endParaRPr lang="en-GB" sz="2800" b="1" u="sng" dirty="0"/>
          </a:p>
          <a:p>
            <a:endParaRPr lang="en-GB" sz="2800" b="1" u="sng" dirty="0"/>
          </a:p>
          <a:p>
            <a:endParaRPr lang="en-GB" sz="2800" b="1" u="sng" dirty="0"/>
          </a:p>
          <a:p>
            <a:endParaRPr lang="en-GB" sz="2800" b="1" u="sng" dirty="0"/>
          </a:p>
          <a:p>
            <a:endParaRPr lang="en-CY" sz="2800" b="1" u="sng" dirty="0"/>
          </a:p>
        </p:txBody>
      </p:sp>
      <p:sp>
        <p:nvSpPr>
          <p:cNvPr id="25" name="TextBox 24">
            <a:extLst>
              <a:ext uri="{FF2B5EF4-FFF2-40B4-BE49-F238E27FC236}">
                <a16:creationId xmlns:a16="http://schemas.microsoft.com/office/drawing/2014/main" id="{8E320B9D-A9A4-4512-CA70-B7C0CF397B8B}"/>
              </a:ext>
            </a:extLst>
          </p:cNvPr>
          <p:cNvSpPr txBox="1"/>
          <p:nvPr/>
        </p:nvSpPr>
        <p:spPr>
          <a:xfrm>
            <a:off x="9362235" y="8448572"/>
            <a:ext cx="4645870" cy="3908762"/>
          </a:xfrm>
          <a:prstGeom prst="rect">
            <a:avLst/>
          </a:prstGeom>
          <a:noFill/>
        </p:spPr>
        <p:txBody>
          <a:bodyPr wrap="square" rtlCol="0">
            <a:spAutoFit/>
          </a:bodyPr>
          <a:lstStyle/>
          <a:p>
            <a:r>
              <a:rPr lang="en-US" sz="2800" b="1" u="sng" dirty="0"/>
              <a:t>Research Field &amp; Academia</a:t>
            </a:r>
          </a:p>
          <a:p>
            <a:r>
              <a:rPr lang="en-GB" sz="2000" dirty="0"/>
              <a:t>- Wireless network research focuses on reducing energy consumption and enhancing efficiency.</a:t>
            </a:r>
          </a:p>
          <a:p>
            <a:r>
              <a:rPr lang="en-GB" sz="2000" dirty="0"/>
              <a:t>- Emphasis is placed on network security to counter growing threats.</a:t>
            </a:r>
          </a:p>
          <a:p>
            <a:r>
              <a:rPr lang="en-GB" sz="2000" dirty="0"/>
              <a:t>- Academia contributes through active research and specialized degree programs.</a:t>
            </a:r>
          </a:p>
          <a:p>
            <a:r>
              <a:rPr lang="en-GB" sz="2000" dirty="0"/>
              <a:t>- Future trends aim to develop disruptive 6G technologies for enhanced performance.</a:t>
            </a:r>
            <a:endParaRPr lang="en-CY" sz="2000" dirty="0"/>
          </a:p>
        </p:txBody>
      </p:sp>
      <p:sp>
        <p:nvSpPr>
          <p:cNvPr id="26" name="TextBox 25">
            <a:extLst>
              <a:ext uri="{FF2B5EF4-FFF2-40B4-BE49-F238E27FC236}">
                <a16:creationId xmlns:a16="http://schemas.microsoft.com/office/drawing/2014/main" id="{FC9DE12E-0FE6-DAD4-FA92-858BAF93BAD3}"/>
              </a:ext>
            </a:extLst>
          </p:cNvPr>
          <p:cNvSpPr txBox="1"/>
          <p:nvPr/>
        </p:nvSpPr>
        <p:spPr>
          <a:xfrm>
            <a:off x="5146799" y="7940278"/>
            <a:ext cx="4020228" cy="4524315"/>
          </a:xfrm>
          <a:prstGeom prst="rect">
            <a:avLst/>
          </a:prstGeom>
          <a:noFill/>
        </p:spPr>
        <p:txBody>
          <a:bodyPr wrap="square" rtlCol="0">
            <a:spAutoFit/>
          </a:bodyPr>
          <a:lstStyle/>
          <a:p>
            <a:r>
              <a:rPr lang="en-US" sz="2800" b="1" u="sng" dirty="0"/>
              <a:t>WN as an Applied field</a:t>
            </a:r>
          </a:p>
          <a:p>
            <a:r>
              <a:rPr lang="en-GB" sz="2000" dirty="0"/>
              <a:t>- Wireless networks are pivotal for sensor technology, used in monitoring environmental factors like water quality and forest fires.</a:t>
            </a:r>
          </a:p>
          <a:p>
            <a:r>
              <a:rPr lang="en-GB" sz="2000" dirty="0"/>
              <a:t>- They also aid in tracking, facilitating fault detection across industries and military operations such as tracking enemy troop movements.</a:t>
            </a:r>
          </a:p>
          <a:p>
            <a:r>
              <a:rPr lang="en-GB" sz="2000" dirty="0"/>
              <a:t>- Key players like Ericsson and Huawei lead in 5G technology evolution, followed by Nokia, Samsung, and ZTE.</a:t>
            </a:r>
            <a:endParaRPr lang="en-CY" sz="2000" dirty="0"/>
          </a:p>
        </p:txBody>
      </p:sp>
      <p:sp>
        <p:nvSpPr>
          <p:cNvPr id="28" name="TextBox 27">
            <a:extLst>
              <a:ext uri="{FF2B5EF4-FFF2-40B4-BE49-F238E27FC236}">
                <a16:creationId xmlns:a16="http://schemas.microsoft.com/office/drawing/2014/main" id="{78ADDA23-57CE-F4E7-12A4-309CE483CDF9}"/>
              </a:ext>
            </a:extLst>
          </p:cNvPr>
          <p:cNvSpPr txBox="1"/>
          <p:nvPr/>
        </p:nvSpPr>
        <p:spPr>
          <a:xfrm>
            <a:off x="13538515" y="1412924"/>
            <a:ext cx="6459704" cy="3293209"/>
          </a:xfrm>
          <a:prstGeom prst="rect">
            <a:avLst/>
          </a:prstGeom>
          <a:noFill/>
        </p:spPr>
        <p:txBody>
          <a:bodyPr wrap="square" rtlCol="0">
            <a:spAutoFit/>
          </a:bodyPr>
          <a:lstStyle/>
          <a:p>
            <a:r>
              <a:rPr lang="en-GB" sz="2800" b="1" u="sng" dirty="0"/>
              <a:t>Job and career prospects</a:t>
            </a:r>
          </a:p>
          <a:p>
            <a:r>
              <a:rPr lang="en-GB" sz="2000" dirty="0"/>
              <a:t>- The future for wireless network engineers, IoT specialists, and cybersecurity experts looks bright with the rise of 5G and IoT.</a:t>
            </a:r>
          </a:p>
          <a:p>
            <a:r>
              <a:rPr lang="en-GB" sz="2000" dirty="0"/>
              <a:t>- Vinton G. Cerf's recognition of IP's importance reinforces this outlook.</a:t>
            </a:r>
          </a:p>
          <a:p>
            <a:r>
              <a:rPr lang="en-GB" sz="2000" dirty="0"/>
              <a:t>- Trends like cloud adoption and AI integration are driving industry hires, according to TechTarget.</a:t>
            </a:r>
          </a:p>
          <a:p>
            <a:r>
              <a:rPr lang="en-GB" sz="2000" dirty="0"/>
              <a:t>- Skilled professionals can expect ample opportunities in this evolving field.</a:t>
            </a:r>
            <a:endParaRPr lang="en-CY" sz="2000" dirty="0"/>
          </a:p>
        </p:txBody>
      </p:sp>
      <p:sp>
        <p:nvSpPr>
          <p:cNvPr id="29" name="TextBox 28">
            <a:extLst>
              <a:ext uri="{FF2B5EF4-FFF2-40B4-BE49-F238E27FC236}">
                <a16:creationId xmlns:a16="http://schemas.microsoft.com/office/drawing/2014/main" id="{DA12CBB0-1885-E4BC-23F6-049BF4FAF5AE}"/>
              </a:ext>
            </a:extLst>
          </p:cNvPr>
          <p:cNvSpPr txBox="1"/>
          <p:nvPr/>
        </p:nvSpPr>
        <p:spPr>
          <a:xfrm>
            <a:off x="13998472" y="4860826"/>
            <a:ext cx="5999747" cy="2062103"/>
          </a:xfrm>
          <a:prstGeom prst="rect">
            <a:avLst/>
          </a:prstGeom>
          <a:noFill/>
        </p:spPr>
        <p:txBody>
          <a:bodyPr wrap="square" rtlCol="0">
            <a:spAutoFit/>
          </a:bodyPr>
          <a:lstStyle/>
          <a:p>
            <a:r>
              <a:rPr lang="en-US" sz="2800" b="1" u="sng" dirty="0"/>
              <a:t>Interesting facts </a:t>
            </a:r>
          </a:p>
          <a:p>
            <a:r>
              <a:rPr lang="en-GB" sz="2000" dirty="0"/>
              <a:t>- Guglielmo Marconi transmitted the first wireless signal in 1895, spanning 2000 miles.</a:t>
            </a:r>
          </a:p>
          <a:p>
            <a:r>
              <a:rPr lang="en-GB" sz="2000" dirty="0"/>
              <a:t>- The term "Wi-Fi" originated from "High-Fidelity" for simplicity, referring to the IEEE 802.11b Direct Sequence standard.</a:t>
            </a:r>
            <a:endParaRPr lang="en-CY" sz="2000" dirty="0"/>
          </a:p>
        </p:txBody>
      </p:sp>
      <p:sp>
        <p:nvSpPr>
          <p:cNvPr id="30" name="TextBox 29">
            <a:extLst>
              <a:ext uri="{FF2B5EF4-FFF2-40B4-BE49-F238E27FC236}">
                <a16:creationId xmlns:a16="http://schemas.microsoft.com/office/drawing/2014/main" id="{D37E69AA-549B-7797-1E42-28C4C057C3B0}"/>
              </a:ext>
            </a:extLst>
          </p:cNvPr>
          <p:cNvSpPr txBox="1"/>
          <p:nvPr/>
        </p:nvSpPr>
        <p:spPr>
          <a:xfrm>
            <a:off x="13929937" y="7388070"/>
            <a:ext cx="5999747" cy="3600986"/>
          </a:xfrm>
          <a:prstGeom prst="rect">
            <a:avLst/>
          </a:prstGeom>
          <a:noFill/>
        </p:spPr>
        <p:txBody>
          <a:bodyPr wrap="square" rtlCol="0">
            <a:spAutoFit/>
          </a:bodyPr>
          <a:lstStyle/>
          <a:p>
            <a:r>
              <a:rPr lang="en-US" sz="2800" b="1" u="sng" dirty="0"/>
              <a:t>Conclusion</a:t>
            </a:r>
          </a:p>
          <a:p>
            <a:r>
              <a:rPr lang="en-GB" sz="2000" dirty="0"/>
              <a:t>Wireless networks, evolving since the late 1970s, have revolutionized communication. They are integral to computer engineering, led by major players like CISCO and Qualcomm. Academia fuels innovation, with Ericsson and Huawei at the forefront of practical applications. Job prospects are strong, especially in IoT and cybersecurity. Intriguing facts, like Marconi's first transmission and the origin of "Wi-Fi," highlight the rich history and ongoing innovation in wireless networking.</a:t>
            </a:r>
            <a:endParaRPr lang="en-CY" sz="2000" dirty="0"/>
          </a:p>
        </p:txBody>
      </p:sp>
      <p:sp>
        <p:nvSpPr>
          <p:cNvPr id="31" name="TextBox 30">
            <a:extLst>
              <a:ext uri="{FF2B5EF4-FFF2-40B4-BE49-F238E27FC236}">
                <a16:creationId xmlns:a16="http://schemas.microsoft.com/office/drawing/2014/main" id="{C0F192B8-C56E-B392-FACE-07CE48358BCC}"/>
              </a:ext>
            </a:extLst>
          </p:cNvPr>
          <p:cNvSpPr txBox="1"/>
          <p:nvPr/>
        </p:nvSpPr>
        <p:spPr>
          <a:xfrm>
            <a:off x="15652060" y="10989056"/>
            <a:ext cx="4507603" cy="2594300"/>
          </a:xfrm>
          <a:prstGeom prst="rect">
            <a:avLst/>
          </a:prstGeom>
          <a:noFill/>
        </p:spPr>
        <p:txBody>
          <a:bodyPr wrap="square" rtlCol="0">
            <a:spAutoFit/>
          </a:bodyPr>
          <a:lstStyle/>
          <a:p>
            <a:r>
              <a:rPr lang="en-US" sz="2800" b="1" u="sng" dirty="0"/>
              <a:t>References</a:t>
            </a:r>
            <a:r>
              <a:rPr lang="en-US" dirty="0"/>
              <a:t> </a:t>
            </a:r>
          </a:p>
          <a:p>
            <a:pPr marL="457200" indent="-457200">
              <a:buFontTx/>
              <a:buChar char="-"/>
            </a:pPr>
            <a:r>
              <a:rPr lang="en-US" sz="2000" dirty="0"/>
              <a:t>IBM</a:t>
            </a:r>
          </a:p>
          <a:p>
            <a:pPr marL="457200" indent="-457200">
              <a:buFontTx/>
              <a:buChar char="-"/>
            </a:pPr>
            <a:r>
              <a:rPr lang="en-US" sz="2000" dirty="0"/>
              <a:t>PCMAG</a:t>
            </a:r>
          </a:p>
          <a:p>
            <a:pPr marL="457200" indent="-457200">
              <a:buFontTx/>
              <a:buChar char="-"/>
            </a:pPr>
            <a:r>
              <a:rPr lang="en-US" sz="2000" dirty="0"/>
              <a:t>IEEE</a:t>
            </a:r>
          </a:p>
          <a:p>
            <a:pPr marL="457200" indent="-457200">
              <a:buFontTx/>
              <a:buChar char="-"/>
            </a:pPr>
            <a:r>
              <a:rPr lang="en-US" sz="2000" dirty="0"/>
              <a:t>CISCO</a:t>
            </a:r>
          </a:p>
          <a:p>
            <a:pPr marL="457200" indent="-457200">
              <a:buFontTx/>
              <a:buChar char="-"/>
            </a:pPr>
            <a:endParaRPr lang="en-US" sz="2000" dirty="0"/>
          </a:p>
          <a:p>
            <a:pPr marL="457200" indent="-457200">
              <a:buFontTx/>
              <a:buChar char="-"/>
            </a:pPr>
            <a:endParaRPr lang="en-CY" dirty="0"/>
          </a:p>
        </p:txBody>
      </p:sp>
      <p:pic>
        <p:nvPicPr>
          <p:cNvPr id="37" name="Picture 36" descr="A wifi symbol with a blue circle&#10;&#10;Description automatically generated">
            <a:extLst>
              <a:ext uri="{FF2B5EF4-FFF2-40B4-BE49-F238E27FC236}">
                <a16:creationId xmlns:a16="http://schemas.microsoft.com/office/drawing/2014/main" id="{5B2E28C8-7A2C-0F4B-ED8F-01E454065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58" y="-157688"/>
            <a:ext cx="1644304" cy="1520744"/>
          </a:xfrm>
          <a:prstGeom prst="rect">
            <a:avLst/>
          </a:prstGeom>
        </p:spPr>
      </p:pic>
      <p:pic>
        <p:nvPicPr>
          <p:cNvPr id="39" name="Picture 38" descr="A black background with a black square&#10;&#10;Description automatically generated with medium confidence">
            <a:extLst>
              <a:ext uri="{FF2B5EF4-FFF2-40B4-BE49-F238E27FC236}">
                <a16:creationId xmlns:a16="http://schemas.microsoft.com/office/drawing/2014/main" id="{22AC3B64-AB0A-394D-F638-4728ABC4CF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649" y="4144573"/>
            <a:ext cx="563835" cy="563835"/>
          </a:xfrm>
          <a:prstGeom prst="rect">
            <a:avLst/>
          </a:prstGeom>
        </p:spPr>
      </p:pic>
      <p:pic>
        <p:nvPicPr>
          <p:cNvPr id="41" name="Picture 40" descr="A blue number with black background&#10;&#10;Description automatically generated">
            <a:extLst>
              <a:ext uri="{FF2B5EF4-FFF2-40B4-BE49-F238E27FC236}">
                <a16:creationId xmlns:a16="http://schemas.microsoft.com/office/drawing/2014/main" id="{F0BA70AE-0991-14D6-E951-B966FE779D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649" y="7109678"/>
            <a:ext cx="337431" cy="538870"/>
          </a:xfrm>
          <a:prstGeom prst="rect">
            <a:avLst/>
          </a:prstGeom>
        </p:spPr>
      </p:pic>
      <p:pic>
        <p:nvPicPr>
          <p:cNvPr id="43" name="Picture 42" descr="A blue and orange spiraled number&#10;&#10;Description automatically generated">
            <a:extLst>
              <a:ext uri="{FF2B5EF4-FFF2-40B4-BE49-F238E27FC236}">
                <a16:creationId xmlns:a16="http://schemas.microsoft.com/office/drawing/2014/main" id="{D9D5D14C-D271-D18E-8C4E-5353328C21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1932" y="4163975"/>
            <a:ext cx="456184" cy="631943"/>
          </a:xfrm>
          <a:prstGeom prst="rect">
            <a:avLst/>
          </a:prstGeom>
        </p:spPr>
      </p:pic>
      <p:pic>
        <p:nvPicPr>
          <p:cNvPr id="45" name="Picture 44" descr="A number with purple lights&#10;&#10;Description automatically generated">
            <a:extLst>
              <a:ext uri="{FF2B5EF4-FFF2-40B4-BE49-F238E27FC236}">
                <a16:creationId xmlns:a16="http://schemas.microsoft.com/office/drawing/2014/main" id="{F204BDCB-74F0-385E-EDFE-0878FE1AE0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2115" y="7733245"/>
            <a:ext cx="739368" cy="739368"/>
          </a:xfrm>
          <a:prstGeom prst="rect">
            <a:avLst/>
          </a:prstGeom>
        </p:spPr>
      </p:pic>
      <p:pic>
        <p:nvPicPr>
          <p:cNvPr id="47" name="Picture 46" descr="A red circle with white number 5&#10;&#10;Description automatically generated">
            <a:extLst>
              <a:ext uri="{FF2B5EF4-FFF2-40B4-BE49-F238E27FC236}">
                <a16:creationId xmlns:a16="http://schemas.microsoft.com/office/drawing/2014/main" id="{2CCD301E-946E-5D8E-A151-C3B4E8EDA0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98098" y="8436502"/>
            <a:ext cx="537857" cy="537857"/>
          </a:xfrm>
          <a:prstGeom prst="rect">
            <a:avLst/>
          </a:prstGeom>
        </p:spPr>
      </p:pic>
      <p:pic>
        <p:nvPicPr>
          <p:cNvPr id="49" name="Picture 48" descr="A yellow and blue number&#10;&#10;Description automatically generated">
            <a:extLst>
              <a:ext uri="{FF2B5EF4-FFF2-40B4-BE49-F238E27FC236}">
                <a16:creationId xmlns:a16="http://schemas.microsoft.com/office/drawing/2014/main" id="{0CA2816F-3D6F-35A8-3A4F-96A202E91F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38416" y="1305895"/>
            <a:ext cx="400099" cy="573875"/>
          </a:xfrm>
          <a:prstGeom prst="rect">
            <a:avLst/>
          </a:prstGeom>
        </p:spPr>
      </p:pic>
      <p:pic>
        <p:nvPicPr>
          <p:cNvPr id="51" name="Picture 50" descr="A number with white dots on it&#10;&#10;Description automatically generated">
            <a:extLst>
              <a:ext uri="{FF2B5EF4-FFF2-40B4-BE49-F238E27FC236}">
                <a16:creationId xmlns:a16="http://schemas.microsoft.com/office/drawing/2014/main" id="{9F2B935C-FB86-2903-C841-2376E82BA1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22719" y="4795917"/>
            <a:ext cx="370204" cy="564345"/>
          </a:xfrm>
          <a:prstGeom prst="rect">
            <a:avLst/>
          </a:prstGeom>
        </p:spPr>
      </p:pic>
      <p:pic>
        <p:nvPicPr>
          <p:cNvPr id="53" name="Picture 52" descr="A number with pink frosting and sprinkles&#10;&#10;Description automatically generated">
            <a:extLst>
              <a:ext uri="{FF2B5EF4-FFF2-40B4-BE49-F238E27FC236}">
                <a16:creationId xmlns:a16="http://schemas.microsoft.com/office/drawing/2014/main" id="{E5A34F42-C77E-0C90-B2DC-8FD298A89F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75090" y="7378711"/>
            <a:ext cx="433015" cy="609520"/>
          </a:xfrm>
          <a:prstGeom prst="rect">
            <a:avLst/>
          </a:prstGeom>
        </p:spPr>
      </p:pic>
    </p:spTree>
    <p:extLst>
      <p:ext uri="{BB962C8B-B14F-4D97-AF65-F5344CB8AC3E}">
        <p14:creationId xmlns:p14="http://schemas.microsoft.com/office/powerpoint/2010/main" val="3757967272"/>
      </p:ext>
    </p:extLst>
  </p:cSld>
  <p:clrMapOvr>
    <a:masterClrMapping/>
  </p:clrMapOvr>
</p:sld>
</file>

<file path=ppt/theme/theme1.xml><?xml version="1.0" encoding="utf-8"?>
<a:theme xmlns:a="http://schemas.openxmlformats.org/drawingml/2006/main" name="BohoVogueVTI">
  <a:themeElements>
    <a:clrScheme name="BohoVogue">
      <a:dk1>
        <a:sysClr val="windowText" lastClr="000000"/>
      </a:dk1>
      <a:lt1>
        <a:sysClr val="window" lastClr="FFFFFF"/>
      </a:lt1>
      <a:dk2>
        <a:srgbClr val="35403A"/>
      </a:dk2>
      <a:lt2>
        <a:srgbClr val="F1EFEB"/>
      </a:lt2>
      <a:accent1>
        <a:srgbClr val="9E8B50"/>
      </a:accent1>
      <a:accent2>
        <a:srgbClr val="D5966B"/>
      </a:accent2>
      <a:accent3>
        <a:srgbClr val="9BA6BB"/>
      </a:accent3>
      <a:accent4>
        <a:srgbClr val="869880"/>
      </a:accent4>
      <a:accent5>
        <a:srgbClr val="588267"/>
      </a:accent5>
      <a:accent6>
        <a:srgbClr val="B89C46"/>
      </a:accent6>
      <a:hlink>
        <a:srgbClr val="C77138"/>
      </a:hlink>
      <a:folHlink>
        <a:srgbClr val="589374"/>
      </a:folHlink>
    </a:clrScheme>
    <a:fontScheme name="Walbaum Display_Aptos">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hoVogueVTI" id="{8022F7FC-316B-4DD9-B9EB-BB68CC0DFA6F}" vid="{544DD2C6-9D23-4092-AACF-F55CEAA658FD}"/>
    </a:ext>
  </a:extLst>
</a:theme>
</file>

<file path=docProps/app.xml><?xml version="1.0" encoding="utf-8"?>
<Properties xmlns="http://schemas.openxmlformats.org/officeDocument/2006/extended-properties" xmlns:vt="http://schemas.openxmlformats.org/officeDocument/2006/docPropsVTypes">
  <TotalTime>3398</TotalTime>
  <Words>618</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Agency FB</vt:lpstr>
      <vt:lpstr>Aptos Light</vt:lpstr>
      <vt:lpstr>Arial</vt:lpstr>
      <vt:lpstr>Walbaum Display</vt:lpstr>
      <vt:lpstr>BohoVogueVTI</vt:lpstr>
      <vt:lpstr>Wireless Networks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Networks</dc:title>
  <dc:creator>Dimitris Zoumpakis</dc:creator>
  <cp:lastModifiedBy>Dimitris Zoumpakis</cp:lastModifiedBy>
  <cp:revision>2</cp:revision>
  <dcterms:created xsi:type="dcterms:W3CDTF">2024-05-13T12:09:59Z</dcterms:created>
  <dcterms:modified xsi:type="dcterms:W3CDTF">2024-05-15T20:48:19Z</dcterms:modified>
</cp:coreProperties>
</file>